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 Black"/>
      <p:bold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Cuprum"/>
      <p:regular r:id="rId31"/>
      <p:bold r:id="rId32"/>
      <p:italic r:id="rId33"/>
      <p:boldItalic r:id="rId34"/>
    </p:embeddedFont>
    <p:embeddedFont>
      <p:font typeface="Actor"/>
      <p:regular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A4A3A4"/>
          </p15:clr>
        </p15:guide>
        <p15:guide id="2" pos="36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  <p:guide pos="36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Black-boldItalic.fntdata"/><Relationship Id="rId25" Type="http://schemas.openxmlformats.org/officeDocument/2006/relationships/font" Target="fonts/RobotoBlack-bold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upr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Cuprum-italic.fntdata"/><Relationship Id="rId10" Type="http://schemas.openxmlformats.org/officeDocument/2006/relationships/slide" Target="slides/slide5.xml"/><Relationship Id="rId32" Type="http://schemas.openxmlformats.org/officeDocument/2006/relationships/font" Target="fonts/Cuprum-bold.fntdata"/><Relationship Id="rId13" Type="http://schemas.openxmlformats.org/officeDocument/2006/relationships/slide" Target="slides/slide8.xml"/><Relationship Id="rId35" Type="http://schemas.openxmlformats.org/officeDocument/2006/relationships/font" Target="fonts/Actor-regular.fntdata"/><Relationship Id="rId12" Type="http://schemas.openxmlformats.org/officeDocument/2006/relationships/slide" Target="slides/slide7.xml"/><Relationship Id="rId34" Type="http://schemas.openxmlformats.org/officeDocument/2006/relationships/font" Target="fonts/Cupr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534de00fb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c534de00fb_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534de00f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534de00fb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534de00fb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c534de00fb_4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1fe3dce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21fe3dce9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534de00fb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c534de00fb_4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534de00f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534de00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534de00f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c534de00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585100c4c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585100c4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534de00f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c534de00fb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1fe3dce9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21fe3dce9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534de00f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c534de00fb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1587BD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2_Title Slide 3">
    <p:bg>
      <p:bgPr>
        <a:solidFill>
          <a:srgbClr val="F8F9FE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731838" y="765175"/>
            <a:ext cx="9313862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731838" y="1824037"/>
            <a:ext cx="9313862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3" type="chart"/>
          </p:nvPr>
        </p:nvSpPr>
        <p:spPr>
          <a:xfrm>
            <a:off x="3162300" y="3187700"/>
            <a:ext cx="5346700" cy="322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2">
    <p:bg>
      <p:bgPr>
        <a:solidFill>
          <a:srgbClr val="F8F9FE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tree, outdoor, grass, green&#10;&#10;Description automatically generated"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11639" t="0"/>
          <a:stretch/>
        </p:blipFill>
        <p:spPr>
          <a:xfrm>
            <a:off x="6132514" y="0"/>
            <a:ext cx="60594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3">
    <p:bg>
      <p:bgPr>
        <a:solidFill>
          <a:srgbClr val="F8F9F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 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4_Title and Content">
    <p:bg>
      <p:bgPr>
        <a:solidFill>
          <a:srgbClr val="F8F9FE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pring, smoke, clouds&#10;&#10;Description automatically generated"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58813" y="51276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658813" y="166052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658813" y="280828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5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4_Title and Content 2">
    <p:bg>
      <p:bgPr>
        <a:solidFill>
          <a:srgbClr val="F8F9FE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58813" y="51276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658813" y="166052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658813" y="280828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30"/>
            <a:ext cx="1274445" cy="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forest of trees&#10;&#10;Description automatically generated with low confidence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15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4_Title and Content 3">
    <p:bg>
      <p:bgPr>
        <a:solidFill>
          <a:srgbClr val="F8F9F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58813" y="51276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58813" y="166052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body"/>
          </p:nvPr>
        </p:nvSpPr>
        <p:spPr>
          <a:xfrm>
            <a:off x="658813" y="280828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15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4_Title and Content 4">
    <p:bg>
      <p:bgPr>
        <a:solidFill>
          <a:srgbClr val="F8F9FE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lant, tree, beech&#10;&#10;Description automatically generated" id="83" name="Google Shape;83;p18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2186" y="-13917"/>
            <a:ext cx="6130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7607300" y="2960688"/>
            <a:ext cx="3852863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7607299" y="3511868"/>
            <a:ext cx="3852863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65">
          <p15:clr>
            <a:srgbClr val="FBAE40"/>
          </p15:clr>
        </p15:guide>
        <p15:guide id="2" pos="721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 2">
    <p:bg>
      <p:bgPr>
        <a:solidFill>
          <a:srgbClr val="F8F9F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44678" y="126841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644678" y="241617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644678" y="356393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4">
    <p:bg>
      <p:bgPr>
        <a:solidFill>
          <a:srgbClr val="F8F9F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6096000" y="620713"/>
            <a:ext cx="5445125" cy="48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6095999" y="1293813"/>
            <a:ext cx="5445125" cy="454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16305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tree, outdoor, plant, forest&#10;&#10;Description automatically generated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836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">
    <p:bg>
      <p:bgPr>
        <a:solidFill>
          <a:srgbClr val="00456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5">
    <p:bg>
      <p:bgPr>
        <a:solidFill>
          <a:srgbClr val="F8F9F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sky, outdoor, water, scene&#10;&#10;Description automatically generated"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88" y="0"/>
            <a:ext cx="61071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6">
    <p:bg>
      <p:bgPr>
        <a:solidFill>
          <a:srgbClr val="F8F9FE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10_Title and Content 7">
    <p:bg>
      <p:bgPr>
        <a:solidFill>
          <a:srgbClr val="F8F9FE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Google Shape;10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650497" y="130492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3" type="body"/>
          </p:nvPr>
        </p:nvSpPr>
        <p:spPr>
          <a:xfrm>
            <a:off x="650497" y="2535236"/>
            <a:ext cx="4826000" cy="4042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82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1090449" y="1006367"/>
            <a:ext cx="10011102" cy="24226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ubtitle">
  <p:cSld name="2_Title Slide_1">
    <p:bg>
      <p:bgPr>
        <a:solidFill>
          <a:srgbClr val="F8F9F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4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body"/>
          </p:nvPr>
        </p:nvSpPr>
        <p:spPr>
          <a:xfrm>
            <a:off x="731838" y="1375943"/>
            <a:ext cx="93141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20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3" type="body"/>
          </p:nvPr>
        </p:nvSpPr>
        <p:spPr>
          <a:xfrm>
            <a:off x="731838" y="2368446"/>
            <a:ext cx="108951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Slide_1">
    <p:bg>
      <p:bgPr>
        <a:solidFill>
          <a:srgbClr val="F8F9F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4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body"/>
          </p:nvPr>
        </p:nvSpPr>
        <p:spPr>
          <a:xfrm>
            <a:off x="731838" y="2368446"/>
            <a:ext cx="108951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Subtitle/ 2 Columns">
  <p:cSld name="2_Title Slide 2_1">
    <p:bg>
      <p:bgPr>
        <a:solidFill>
          <a:srgbClr val="F8F9FE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4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2" type="body"/>
          </p:nvPr>
        </p:nvSpPr>
        <p:spPr>
          <a:xfrm>
            <a:off x="731838" y="1375943"/>
            <a:ext cx="93141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20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body"/>
          </p:nvPr>
        </p:nvSpPr>
        <p:spPr>
          <a:xfrm>
            <a:off x="731838" y="2368446"/>
            <a:ext cx="5364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body"/>
          </p:nvPr>
        </p:nvSpPr>
        <p:spPr>
          <a:xfrm>
            <a:off x="6262966" y="2368446"/>
            <a:ext cx="5364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mparison/2 Columns">
  <p:cSld name="1_Title Slide 2">
    <p:bg>
      <p:bgPr>
        <a:solidFill>
          <a:srgbClr val="F8F9F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4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2" type="body"/>
          </p:nvPr>
        </p:nvSpPr>
        <p:spPr>
          <a:xfrm>
            <a:off x="731838" y="2368446"/>
            <a:ext cx="5364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3" type="body"/>
          </p:nvPr>
        </p:nvSpPr>
        <p:spPr>
          <a:xfrm>
            <a:off x="6262966" y="2368446"/>
            <a:ext cx="5364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solidFill>
          <a:srgbClr val="F8F9F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7607300" y="2960688"/>
            <a:ext cx="3852863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3" type="body"/>
          </p:nvPr>
        </p:nvSpPr>
        <p:spPr>
          <a:xfrm>
            <a:off x="7607299" y="3511868"/>
            <a:ext cx="3852863" cy="46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65">
          <p15:clr>
            <a:srgbClr val="FBAE40"/>
          </p15:clr>
        </p15:guide>
        <p15:guide id="2" pos="72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F8F9FE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idx="1" type="body"/>
          </p:nvPr>
        </p:nvSpPr>
        <p:spPr>
          <a:xfrm>
            <a:off x="658813" y="51276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2" type="body"/>
          </p:nvPr>
        </p:nvSpPr>
        <p:spPr>
          <a:xfrm>
            <a:off x="658813" y="166052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3" type="body"/>
          </p:nvPr>
        </p:nvSpPr>
        <p:spPr>
          <a:xfrm>
            <a:off x="658813" y="280828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30"/>
            <a:ext cx="1274445" cy="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15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8F9FE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>
            <p:ph idx="2" type="pic"/>
          </p:nvPr>
        </p:nvSpPr>
        <p:spPr>
          <a:xfrm>
            <a:off x="1090449" y="1006366"/>
            <a:ext cx="4845268" cy="4845268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6635750" y="126841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3" type="body"/>
          </p:nvPr>
        </p:nvSpPr>
        <p:spPr>
          <a:xfrm>
            <a:off x="6635750" y="241617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4" type="body"/>
          </p:nvPr>
        </p:nvSpPr>
        <p:spPr>
          <a:xfrm>
            <a:off x="6635750" y="356393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99">
          <p15:clr>
            <a:srgbClr val="FBAE40"/>
          </p15:clr>
        </p15:guide>
        <p15:guide id="2" pos="41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bg>
      <p:bgPr>
        <a:solidFill>
          <a:srgbClr val="F8F9FE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>
            <p:ph idx="2" type="pic"/>
          </p:nvPr>
        </p:nvSpPr>
        <p:spPr>
          <a:xfrm>
            <a:off x="6321054" y="1174575"/>
            <a:ext cx="4845268" cy="4845268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644678" y="1268413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3" type="body"/>
          </p:nvPr>
        </p:nvSpPr>
        <p:spPr>
          <a:xfrm>
            <a:off x="644678" y="241617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4" type="body"/>
          </p:nvPr>
        </p:nvSpPr>
        <p:spPr>
          <a:xfrm>
            <a:off x="644678" y="3563937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bg>
      <p:bgPr>
        <a:solidFill>
          <a:srgbClr val="F8F9FE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" y="0"/>
            <a:ext cx="4883631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6096000" y="620713"/>
            <a:ext cx="5445125" cy="48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3" type="body"/>
          </p:nvPr>
        </p:nvSpPr>
        <p:spPr>
          <a:xfrm>
            <a:off x="6095999" y="1293813"/>
            <a:ext cx="5445125" cy="454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16305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8">
          <p15:clr>
            <a:srgbClr val="FBAE40"/>
          </p15:clr>
        </p15:guide>
        <p15:guide id="2" orient="horz" pos="39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2_Title Slide">
    <p:bg>
      <p:bgPr>
        <a:solidFill>
          <a:srgbClr val="F8F9FE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53848" y="3453922"/>
            <a:ext cx="3115791" cy="2042160"/>
          </a:xfrm>
          <a:prstGeom prst="rect">
            <a:avLst/>
          </a:prstGeom>
          <a:solidFill>
            <a:srgbClr val="2549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5353848" y="1361917"/>
            <a:ext cx="3115791" cy="2042160"/>
          </a:xfrm>
          <a:prstGeom prst="rect">
            <a:avLst/>
          </a:prstGeom>
          <a:solidFill>
            <a:srgbClr val="158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9"/>
          <p:cNvSpPr/>
          <p:nvPr/>
        </p:nvSpPr>
        <p:spPr>
          <a:xfrm>
            <a:off x="8525850" y="1361917"/>
            <a:ext cx="3115791" cy="2042160"/>
          </a:xfrm>
          <a:prstGeom prst="rect">
            <a:avLst/>
          </a:prstGeom>
          <a:solidFill>
            <a:srgbClr val="2549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8525850" y="3453922"/>
            <a:ext cx="3115791" cy="2042160"/>
          </a:xfrm>
          <a:prstGeom prst="rect">
            <a:avLst/>
          </a:prstGeom>
          <a:solidFill>
            <a:srgbClr val="158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7056" y="6412229"/>
            <a:ext cx="1274445" cy="1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/>
        </p:nvSpPr>
        <p:spPr>
          <a:xfrm>
            <a:off x="10248103" y="6031989"/>
            <a:ext cx="1379025" cy="300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732692" y="1844675"/>
            <a:ext cx="4826000" cy="105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732692" y="2992436"/>
            <a:ext cx="4245708" cy="2503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163059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6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8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2_Title Slide 2">
    <p:bg>
      <p:bgPr>
        <a:solidFill>
          <a:srgbClr val="F8F9FE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4189697"/>
            <a:ext cx="12192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>
            <p:ph idx="2" type="pic"/>
          </p:nvPr>
        </p:nvSpPr>
        <p:spPr>
          <a:xfrm>
            <a:off x="0" y="4194175"/>
            <a:ext cx="12192000" cy="203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orest of trees&#10;&#10;Description automatically generated with low confidence" id="138" name="Google Shape;138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305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1165800" y="1237675"/>
            <a:ext cx="98604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The Price of Privacy: Doxing and De-anonymization in the Digital Age</a:t>
            </a:r>
            <a:endParaRPr sz="60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1835700" y="4131074"/>
            <a:ext cx="85206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BSides</a:t>
            </a:r>
            <a:endParaRPr b="1">
              <a:latin typeface="Cuprum"/>
              <a:ea typeface="Cuprum"/>
              <a:cs typeface="Cuprum"/>
              <a:sym typeface="Cupr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23.03.2024</a:t>
            </a:r>
            <a:endParaRPr b="1" sz="20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Nikol Georgieva &amp; Kaloyan Ivanov</a:t>
            </a:r>
            <a:endParaRPr b="1" i="1" sz="20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87B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246825" y="199950"/>
            <a:ext cx="9314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9F9F9"/>
                </a:solidFill>
                <a:latin typeface="Actor"/>
                <a:ea typeface="Actor"/>
                <a:cs typeface="Actor"/>
                <a:sym typeface="Actor"/>
              </a:rPr>
              <a:t>Social Media</a:t>
            </a:r>
            <a:endParaRPr b="1" sz="3700">
              <a:solidFill>
                <a:srgbClr val="F9F9F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 rotWithShape="1">
          <a:blip r:embed="rId4">
            <a:alphaModFix/>
          </a:blip>
          <a:srcRect b="2123" l="0" r="24311" t="0"/>
          <a:stretch/>
        </p:blipFill>
        <p:spPr>
          <a:xfrm>
            <a:off x="989597" y="1597075"/>
            <a:ext cx="5053625" cy="36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4438" y="1223963"/>
            <a:ext cx="416242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>
            <p:ph idx="2" type="body"/>
          </p:nvPr>
        </p:nvSpPr>
        <p:spPr>
          <a:xfrm>
            <a:off x="335013" y="806143"/>
            <a:ext cx="93141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rPr>
              <a:t>LinkedIn: Your Professional Profile or a Doxing Playground?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87B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Media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00" y="1083450"/>
            <a:ext cx="7591750" cy="4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849" y="548937"/>
            <a:ext cx="3944450" cy="57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246825" y="199950"/>
            <a:ext cx="9314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9F9F9"/>
                </a:solidFill>
                <a:latin typeface="Actor"/>
                <a:ea typeface="Actor"/>
                <a:cs typeface="Actor"/>
                <a:sym typeface="Actor"/>
              </a:rPr>
              <a:t>Social Media</a:t>
            </a:r>
            <a:endParaRPr b="1" sz="3700">
              <a:solidFill>
                <a:srgbClr val="F9F9F9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ree, outdoor, grass, green&#10;&#10;Description automatically generated" id="238" name="Google Shape;23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1639" t="0"/>
          <a:stretch/>
        </p:blipFill>
        <p:spPr>
          <a:xfrm>
            <a:off x="6132514" y="0"/>
            <a:ext cx="60594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/>
          <p:nvPr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7000">
                <a:srgbClr val="F8F9FE"/>
              </a:gs>
              <a:gs pos="88000">
                <a:srgbClr val="F8F9FE">
                  <a:alpha val="20000"/>
                </a:srgbClr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7055" y="989449"/>
            <a:ext cx="1274445" cy="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rPr>
              <a:t>Google Dorks</a:t>
            </a:r>
            <a:endParaRPr sz="3600">
              <a:solidFill>
                <a:srgbClr val="E75B4C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2" name="Google Shape;242;p40"/>
          <p:cNvSpPr/>
          <p:nvPr/>
        </p:nvSpPr>
        <p:spPr>
          <a:xfrm flipH="1" rot="10800000">
            <a:off x="5840800" y="0"/>
            <a:ext cx="6351300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20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>
            <p:ph idx="3" type="body"/>
          </p:nvPr>
        </p:nvSpPr>
        <p:spPr>
          <a:xfrm>
            <a:off x="731850" y="1967000"/>
            <a:ext cx="108951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“Full name”   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"Full Name" email OR phone OR "physical address" 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site:facebook.com "username"  | site:facebook.com “Full name”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site:twitter.com OR site:instagram.com OR site:facebook.com "full name" OR "username"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site:pastebin.com "username" OR "email" OR "password"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filetype:pdf OR filetype:doc "Name" resume OR CV</a:t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-US" sz="15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site:indeed.com OR site:linkedin.com "phone number" OR "email" OR "address" OR "resume"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731850" y="1387088"/>
            <a:ext cx="90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54978"/>
                </a:solidFill>
                <a:latin typeface="Cuprum"/>
                <a:ea typeface="Cuprum"/>
                <a:cs typeface="Cuprum"/>
                <a:sym typeface="Cuprum"/>
              </a:rPr>
              <a:t>Simple dorks with which you can check what’s available online for you </a:t>
            </a:r>
            <a:endParaRPr b="1" sz="2300">
              <a:solidFill>
                <a:srgbClr val="254978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305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4">
            <a:alphaModFix/>
          </a:blip>
          <a:srcRect b="1254" l="0" r="0" t="0"/>
          <a:stretch/>
        </p:blipFill>
        <p:spPr>
          <a:xfrm>
            <a:off x="408150" y="357588"/>
            <a:ext cx="5364000" cy="6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5">
            <a:alphaModFix/>
          </a:blip>
          <a:srcRect b="28067" l="0" r="0" t="0"/>
          <a:stretch/>
        </p:blipFill>
        <p:spPr>
          <a:xfrm>
            <a:off x="5975375" y="1448625"/>
            <a:ext cx="6096000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and Dark web </a:t>
            </a:r>
            <a:endParaRPr/>
          </a:p>
        </p:txBody>
      </p:sp>
      <p:sp>
        <p:nvSpPr>
          <p:cNvPr id="258" name="Google Shape;258;p42"/>
          <p:cNvSpPr txBox="1"/>
          <p:nvPr>
            <p:ph idx="3" type="body"/>
          </p:nvPr>
        </p:nvSpPr>
        <p:spPr>
          <a:xfrm>
            <a:off x="6262966" y="2368446"/>
            <a:ext cx="5364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10248103" y="6031989"/>
            <a:ext cx="1379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587BD"/>
                </a:solidFill>
                <a:latin typeface="Roboto"/>
                <a:ea typeface="Roboto"/>
                <a:cs typeface="Roboto"/>
                <a:sym typeface="Roboto"/>
              </a:rPr>
              <a:t>TLP: Red</a:t>
            </a:r>
            <a:endParaRPr b="0" i="0" sz="1800" u="none" cap="none" strike="noStrike">
              <a:solidFill>
                <a:srgbClr val="1587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13" y="3304175"/>
            <a:ext cx="40862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50" y="1464738"/>
            <a:ext cx="82677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525" y="2940775"/>
            <a:ext cx="6691750" cy="366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87B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246825" y="199950"/>
            <a:ext cx="9314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9F9F9"/>
                </a:solidFill>
                <a:latin typeface="Actor"/>
                <a:ea typeface="Actor"/>
                <a:cs typeface="Actor"/>
                <a:sym typeface="Actor"/>
              </a:rPr>
              <a:t>OSINT</a:t>
            </a:r>
            <a:r>
              <a:rPr b="1" lang="en-US" sz="3700">
                <a:solidFill>
                  <a:srgbClr val="F9F9F9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b="1" sz="3700">
              <a:solidFill>
                <a:srgbClr val="F9F9F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0" y="3972588"/>
            <a:ext cx="64198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00" y="1700213"/>
            <a:ext cx="60579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8850" y="1391325"/>
            <a:ext cx="3874875" cy="38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0625"/>
            <a:ext cx="5215101" cy="3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588" y="765175"/>
            <a:ext cx="6029325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5125"/>
            <a:ext cx="4726475" cy="29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601" y="6032346"/>
            <a:ext cx="31527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8500" y="6242825"/>
            <a:ext cx="2030025" cy="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950" y="1328475"/>
            <a:ext cx="8001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08900"/>
            <a:ext cx="11887199" cy="44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we protect ourselves? </a:t>
            </a:r>
            <a:endParaRPr/>
          </a:p>
        </p:txBody>
      </p:sp>
      <p:sp>
        <p:nvSpPr>
          <p:cNvPr id="293" name="Google Shape;293;p46"/>
          <p:cNvSpPr txBox="1"/>
          <p:nvPr>
            <p:ph idx="2" type="body"/>
          </p:nvPr>
        </p:nvSpPr>
        <p:spPr>
          <a:xfrm>
            <a:off x="731838" y="2368446"/>
            <a:ext cx="5364000" cy="366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/>
              <a:t>don’t have all of your accounts linked tо one email address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/>
              <a:t>set your posts to “friends only”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/>
              <a:t>use strong passwords - at least 12 characters combing uppercase and lowercase letters, numbers, symbols. Change it every few months.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/>
              <a:t> Use a VPN </a:t>
            </a:r>
            <a:endParaRPr b="1"/>
          </a:p>
        </p:txBody>
      </p:sp>
      <p:sp>
        <p:nvSpPr>
          <p:cNvPr id="294" name="Google Shape;294;p46"/>
          <p:cNvSpPr txBox="1"/>
          <p:nvPr>
            <p:ph idx="3" type="body"/>
          </p:nvPr>
        </p:nvSpPr>
        <p:spPr>
          <a:xfrm>
            <a:off x="6262966" y="2368446"/>
            <a:ext cx="5364000" cy="366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/>
              <a:t>Use unique usernames and passwords across platforms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/>
              <a:t>Make all social media private and preferably remove any personal identifiable information (PII) 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305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2662623" y="609860"/>
            <a:ext cx="68667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2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Thank you for your attention! 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2047" y="6152743"/>
            <a:ext cx="1867905" cy="2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3653850" y="2939850"/>
            <a:ext cx="4236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Nikol Georgieva </a:t>
            </a:r>
            <a:endParaRPr b="1">
              <a:solidFill>
                <a:schemeClr val="dk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nikol.georgieva@groupsense.io</a:t>
            </a:r>
            <a:endParaRPr b="1" sz="16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3653850" y="4295275"/>
            <a:ext cx="42366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Kaloyan Ivanov</a:t>
            </a:r>
            <a:endParaRPr b="1">
              <a:latin typeface="Cuprum"/>
              <a:ea typeface="Cuprum"/>
              <a:cs typeface="Cuprum"/>
              <a:sym typeface="Cupr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kaloyan.ivanov</a:t>
            </a:r>
            <a:r>
              <a:rPr i="0" lang="en-US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@groupsense.io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orest of trees&#10;&#10;Description automatically generated with low confidence" id="146" name="Google Shape;146;p30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731838" y="765175"/>
            <a:ext cx="93141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we?</a:t>
            </a:r>
            <a:endParaRPr/>
          </a:p>
        </p:txBody>
      </p:sp>
      <p:sp>
        <p:nvSpPr>
          <p:cNvPr id="148" name="Google Shape;148;p30"/>
          <p:cNvSpPr txBox="1"/>
          <p:nvPr>
            <p:ph idx="3" type="body"/>
          </p:nvPr>
        </p:nvSpPr>
        <p:spPr>
          <a:xfrm>
            <a:off x="6364725" y="2705398"/>
            <a:ext cx="5364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Threat Intelligence Research Manager at GroupSense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Started working in Threat Intelligence in 2020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Passion for communicating with threat actors 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0"/>
          <p:cNvSpPr txBox="1"/>
          <p:nvPr>
            <p:ph idx="2" type="body"/>
          </p:nvPr>
        </p:nvSpPr>
        <p:spPr>
          <a:xfrm>
            <a:off x="599575" y="2705398"/>
            <a:ext cx="5364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Senior Threat Intelligence Researcher at GroupSense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Started working in Threat Intelligence in 2021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-US"/>
              <a:t>Passionate about Deep Web research, crafting personas and immersing myself undercover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0"/>
          <p:cNvSpPr txBox="1"/>
          <p:nvPr/>
        </p:nvSpPr>
        <p:spPr>
          <a:xfrm>
            <a:off x="731850" y="1760288"/>
            <a:ext cx="536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Nikol Georgieva 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/>
          </a:p>
        </p:txBody>
      </p:sp>
      <p:sp>
        <p:nvSpPr>
          <p:cNvPr id="151" name="Google Shape;151;p30"/>
          <p:cNvSpPr txBox="1"/>
          <p:nvPr/>
        </p:nvSpPr>
        <p:spPr>
          <a:xfrm>
            <a:off x="6262975" y="1760300"/>
            <a:ext cx="536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Kaloyan Ivanov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rgbClr val="158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forest of trees&#10;&#10;Description automatically generated with low confidence" id="157" name="Google Shape;157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563700" y="411146"/>
            <a:ext cx="5532299" cy="74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rPr>
              <a:t>Content</a:t>
            </a:r>
            <a:endParaRPr b="0" i="0" sz="4000" u="none" cap="none" strike="noStrike">
              <a:solidFill>
                <a:srgbClr val="E75B4C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563701" y="1160950"/>
            <a:ext cx="9662100" cy="5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●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doxing? 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●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Why is it dangerous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●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Case study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Disclaimer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Social Media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Dorks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Deep and Dark web data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OSINT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○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Summary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5B4C"/>
              </a:buClr>
              <a:buSzPts val="2200"/>
              <a:buFont typeface="Roboto Light"/>
              <a:buChar char="●"/>
            </a:pPr>
            <a:r>
              <a:rPr lang="en-US" sz="2200">
                <a:solidFill>
                  <a:srgbClr val="163059"/>
                </a:solidFill>
                <a:latin typeface="Roboto Light"/>
                <a:ea typeface="Roboto Light"/>
                <a:cs typeface="Roboto Light"/>
                <a:sym typeface="Roboto Light"/>
              </a:rPr>
              <a:t>How can we protect ourselves?</a:t>
            </a:r>
            <a:endParaRPr sz="22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7056" y="6412230"/>
            <a:ext cx="1274445" cy="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/>
          <p:nvPr/>
        </p:nvSpPr>
        <p:spPr>
          <a:xfrm>
            <a:off x="5840769" y="0"/>
            <a:ext cx="6351231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5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ng bridge in the middle of a forest&#10;&#10;Description automatically generated with low confidence" id="166" name="Google Shape;166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476" r="5594" t="0"/>
          <a:stretch/>
        </p:blipFill>
        <p:spPr>
          <a:xfrm>
            <a:off x="0" y="3162"/>
            <a:ext cx="6096000" cy="68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/>
          <p:nvPr/>
        </p:nvSpPr>
        <p:spPr>
          <a:xfrm rot="10800000">
            <a:off x="0" y="1581"/>
            <a:ext cx="6351231" cy="6854838"/>
          </a:xfrm>
          <a:prstGeom prst="rect">
            <a:avLst/>
          </a:prstGeom>
          <a:gradFill>
            <a:gsLst>
              <a:gs pos="0">
                <a:srgbClr val="F8F9FE"/>
              </a:gs>
              <a:gs pos="10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9700" y="4888038"/>
            <a:ext cx="31623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6149000" y="699725"/>
            <a:ext cx="3985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700">
                <a:solidFill>
                  <a:srgbClr val="1587BD"/>
                </a:solidFill>
                <a:latin typeface="Actor"/>
                <a:ea typeface="Actor"/>
                <a:cs typeface="Actor"/>
                <a:sym typeface="Actor"/>
              </a:rPr>
              <a:t>What is doxing?</a:t>
            </a:r>
            <a:endParaRPr b="1" i="0" sz="3700" u="none" cap="none" strike="noStrike">
              <a:solidFill>
                <a:srgbClr val="1587BD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535250" y="1969950"/>
            <a:ext cx="59859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5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malicious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 act of revealing personal and private information about a person without their consent 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common method used by threat actors to intimidate, 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harass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threaten people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 leaked information could include name, 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address, phone number, pictures, social media profiles etc.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87B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4">
            <a:alphaModFix/>
          </a:blip>
          <a:srcRect b="0" l="3260" r="0" t="0"/>
          <a:stretch/>
        </p:blipFill>
        <p:spPr>
          <a:xfrm>
            <a:off x="1008500" y="1290625"/>
            <a:ext cx="5229949" cy="42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38" y="1290625"/>
            <a:ext cx="50006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lant, tree, beech&#10;&#10;Description automatically generated" id="183" name="Google Shape;183;p34"/>
          <p:cNvPicPr preferRelativeResize="0"/>
          <p:nvPr>
            <p:ph idx="2" type="pic"/>
          </p:nvPr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2186" y="-13917"/>
            <a:ext cx="6130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 rot="10800000">
            <a:off x="0" y="-13917"/>
            <a:ext cx="6351231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20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6351225" y="422225"/>
            <a:ext cx="40260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700">
                <a:solidFill>
                  <a:schemeClr val="accent3"/>
                </a:solidFill>
                <a:latin typeface="Actor"/>
                <a:ea typeface="Actor"/>
                <a:cs typeface="Actor"/>
                <a:sym typeface="Actor"/>
              </a:rPr>
              <a:t>Why is doxing dangerous?</a:t>
            </a:r>
            <a:endParaRPr b="1" i="0" sz="3700" u="none" cap="none" strike="noStrike">
              <a:solidFill>
                <a:schemeClr val="accent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4985775" y="1969950"/>
            <a:ext cx="65355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630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5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can be used as a method for revenge, punishment or threatening 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can have serious consequences for the personal security and privacy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a starting point for a more sophisticated </a:t>
            </a: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social engineering attack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information release during doxing can be used for identity theft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305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3551" y="6447300"/>
            <a:ext cx="1362425" cy="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75" y="593638"/>
            <a:ext cx="72961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650" y="2143313"/>
            <a:ext cx="58102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249" y="3652849"/>
            <a:ext cx="8464301" cy="21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ree, outdoor, plant, forest&#10;&#10;Description automatically generated" id="201" name="Google Shape;20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836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/>
          <p:nvPr/>
        </p:nvSpPr>
        <p:spPr>
          <a:xfrm rot="10800000">
            <a:off x="-2675475" y="0"/>
            <a:ext cx="7559100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9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6260875" y="520950"/>
            <a:ext cx="40260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700">
                <a:solidFill>
                  <a:schemeClr val="accent3"/>
                </a:solidFill>
                <a:latin typeface="Actor"/>
                <a:ea typeface="Actor"/>
                <a:cs typeface="Actor"/>
                <a:sym typeface="Actor"/>
              </a:rPr>
              <a:t>…so why should we “dox” ?</a:t>
            </a:r>
            <a:endParaRPr b="1" i="0" sz="3700" u="none" cap="none" strike="noStrike">
              <a:solidFill>
                <a:schemeClr val="accent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5006125" y="2161200"/>
            <a:ext cx="65355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5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identify vulnerabilities in the personal digital posture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improve the security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identify potential attack vectors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threat actor investigations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881" y="5999000"/>
            <a:ext cx="21050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, water, scene&#10;&#10;Description automatically generated" id="210" name="Google Shape;21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88" y="0"/>
            <a:ext cx="6107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534975" y="2436150"/>
            <a:ext cx="5305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 Light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Investigation of real person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63059"/>
              </a:buClr>
              <a:buSzPts val="1600"/>
              <a:buFont typeface="Roboto Light"/>
              <a:buChar char="●"/>
            </a:pPr>
            <a:r>
              <a:rPr b="1" lang="en-US" sz="1600">
                <a:solidFill>
                  <a:srgbClr val="163059"/>
                </a:solidFill>
                <a:latin typeface="Roboto"/>
                <a:ea typeface="Roboto"/>
                <a:cs typeface="Roboto"/>
                <a:sym typeface="Roboto"/>
              </a:rPr>
              <a:t>Due to security concerns, the personal identifiable information is redacted</a:t>
            </a:r>
            <a:endParaRPr b="1" sz="1600">
              <a:solidFill>
                <a:srgbClr val="1630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534972" y="1111452"/>
            <a:ext cx="10601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75B4C"/>
                </a:solidFill>
                <a:latin typeface="Actor"/>
                <a:ea typeface="Actor"/>
                <a:cs typeface="Actor"/>
                <a:sym typeface="Actor"/>
              </a:rPr>
              <a:t>Case Study</a:t>
            </a:r>
            <a:endParaRPr b="0" i="0" sz="3600" u="none" cap="none" strike="noStrike">
              <a:solidFill>
                <a:srgbClr val="E75B4C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7056" y="6412230"/>
            <a:ext cx="1274445" cy="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/>
          <p:nvPr/>
        </p:nvSpPr>
        <p:spPr>
          <a:xfrm>
            <a:off x="5840769" y="0"/>
            <a:ext cx="6351300" cy="6858000"/>
          </a:xfrm>
          <a:prstGeom prst="rect">
            <a:avLst/>
          </a:prstGeom>
          <a:gradFill>
            <a:gsLst>
              <a:gs pos="0">
                <a:srgbClr val="F8F9FE"/>
              </a:gs>
              <a:gs pos="6000">
                <a:srgbClr val="F8F9FE"/>
              </a:gs>
              <a:gs pos="100000">
                <a:srgbClr val="F8F9FE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6051"/>
      </a:accent1>
      <a:accent2>
        <a:srgbClr val="0689BB"/>
      </a:accent2>
      <a:accent3>
        <a:srgbClr val="152F58"/>
      </a:accent3>
      <a:accent4>
        <a:srgbClr val="254978"/>
      </a:accent4>
      <a:accent5>
        <a:srgbClr val="E6EAF2"/>
      </a:accent5>
      <a:accent6>
        <a:srgbClr val="E86051"/>
      </a:accent6>
      <a:hlink>
        <a:srgbClr val="E8605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